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7" r:id="rId2"/>
    <p:sldId id="320" r:id="rId3"/>
    <p:sldId id="789" r:id="rId4"/>
    <p:sldId id="791" r:id="rId5"/>
    <p:sldId id="793" r:id="rId6"/>
    <p:sldId id="828" r:id="rId7"/>
    <p:sldId id="827" r:id="rId8"/>
    <p:sldId id="825" r:id="rId9"/>
    <p:sldId id="826" r:id="rId10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2484"/>
    <a:srgbClr val="000099"/>
    <a:srgbClr val="4759A7"/>
    <a:srgbClr val="000066"/>
    <a:srgbClr val="979797"/>
    <a:srgbClr val="339933"/>
    <a:srgbClr val="006600"/>
    <a:srgbClr val="8DB8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7887" autoAdjust="0"/>
  </p:normalViewPr>
  <p:slideViewPr>
    <p:cSldViewPr>
      <p:cViewPr>
        <p:scale>
          <a:sx n="74" d="100"/>
          <a:sy n="74" d="100"/>
        </p:scale>
        <p:origin x="-123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200" b="0" smtClean="0"/>
            </a:lvl1pPr>
          </a:lstStyle>
          <a:p>
            <a:pPr>
              <a:defRPr/>
            </a:pPr>
            <a:fld id="{4514801E-6E29-4325-B935-1ADCA5547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14CF9-163E-4EA3-A857-DD2465D6B65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67237" cy="3425825"/>
          </a:xfrm>
          <a:ln w="12700" cap="flat">
            <a:solidFill>
              <a:schemeClr val="tx1"/>
            </a:solidFill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</p:spPr>
        <p:txBody>
          <a:bodyPr lIns="92034" tIns="46017" rIns="92034" bIns="46017"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C3C10-ACCC-40B4-AD3D-6BE03931593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9930C0-A422-421A-8F19-454E968559E0}" type="slidenum">
              <a:rPr lang="en-US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14CF9-163E-4EA3-A857-DD2465D6B65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67237" cy="3425825"/>
          </a:xfrm>
          <a:ln w="12700" cap="flat">
            <a:solidFill>
              <a:schemeClr val="tx1"/>
            </a:solidFill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</p:spPr>
        <p:txBody>
          <a:bodyPr lIns="92034" tIns="46017" rIns="92034" bIns="46017"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3863975"/>
            <a:ext cx="7772400" cy="860425"/>
          </a:xfrm>
        </p:spPr>
        <p:txBody>
          <a:bodyPr lIns="91440" tIns="45720" rIns="91440" bIns="45720"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715000"/>
            <a:ext cx="6400800" cy="762000"/>
          </a:xfrm>
        </p:spPr>
        <p:txBody>
          <a:bodyPr lIns="91440" tIns="45720" rIns="91440" bIns="45720"/>
          <a:lstStyle>
            <a:lvl1pPr marL="0" indent="0">
              <a:spcBef>
                <a:spcPct val="0"/>
              </a:spcBef>
              <a:buFontTx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304800"/>
            <a:ext cx="1930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38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304800"/>
            <a:ext cx="7581900" cy="941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692525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30725" y="1600200"/>
            <a:ext cx="3692525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30725" y="3848100"/>
            <a:ext cx="3692525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304800"/>
            <a:ext cx="7581900" cy="941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7537450" cy="4343400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69252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0725" y="1600200"/>
            <a:ext cx="369252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5374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25500" y="304800"/>
            <a:ext cx="75819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and Second Line Like This</a:t>
            </a: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1095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553200"/>
            <a:ext cx="8839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defRPr sz="9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7" name="Rectangle 9"/>
          <p:cNvSpPr>
            <a:spLocks noChangeArrowheads="1"/>
          </p:cNvSpPr>
          <p:nvPr userDrawn="1"/>
        </p:nvSpPr>
        <p:spPr bwMode="auto">
          <a:xfrm>
            <a:off x="0" y="6400800"/>
            <a:ext cx="9144000" cy="252000"/>
          </a:xfrm>
          <a:prstGeom prst="rect">
            <a:avLst/>
          </a:prstGeom>
          <a:solidFill>
            <a:srgbClr val="C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defRPr/>
            </a:pPr>
            <a:endParaRPr lang="en-IN"/>
          </a:p>
        </p:txBody>
      </p:sp>
      <p:sp>
        <p:nvSpPr>
          <p:cNvPr id="109579" name="Text Box 11"/>
          <p:cNvSpPr txBox="1">
            <a:spLocks noChangeArrowheads="1"/>
          </p:cNvSpPr>
          <p:nvPr userDrawn="1"/>
        </p:nvSpPr>
        <p:spPr bwMode="auto">
          <a:xfrm>
            <a:off x="34925" y="6400800"/>
            <a:ext cx="2022475" cy="259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119063" indent="-119063">
              <a:defRPr/>
            </a:pPr>
            <a:r>
              <a:rPr lang="en-US" sz="1200" b="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1200" b="0" dirty="0" smtClean="0">
                <a:solidFill>
                  <a:schemeClr val="bg1"/>
                </a:solidFill>
                <a:latin typeface="Calibri" pitchFamily="34" charset="0"/>
              </a:rPr>
              <a:t>Evoque Technologies 2012</a:t>
            </a:r>
            <a:endParaRPr lang="en-US" sz="1200" b="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2" name="Picture 11" descr="logo_350X150_NO_STRAPLIN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6629400" y="152400"/>
            <a:ext cx="21336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  <p:sldLayoutId id="2147483665" r:id="rId12"/>
    <p:sldLayoutId id="2147483664" r:id="rId13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Calibri" pitchFamily="34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569913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•"/>
        <a:defRPr sz="2000">
          <a:solidFill>
            <a:srgbClr val="000066"/>
          </a:solidFill>
          <a:latin typeface="+mn-lt"/>
        </a:defRPr>
      </a:lvl2pPr>
      <a:lvl3pPr marL="914400" indent="-230188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•"/>
        <a:defRPr sz="2000">
          <a:solidFill>
            <a:srgbClr val="000066"/>
          </a:solidFill>
          <a:latin typeface="+mn-lt"/>
        </a:defRPr>
      </a:lvl3pPr>
      <a:lvl4pPr marL="1258888" indent="-230188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•"/>
        <a:defRPr sz="2000">
          <a:solidFill>
            <a:srgbClr val="000066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•"/>
        <a:defRPr sz="2000">
          <a:solidFill>
            <a:srgbClr val="000066"/>
          </a:solidFill>
          <a:latin typeface="+mn-lt"/>
        </a:defRPr>
      </a:lvl5pPr>
      <a:lvl6pPr marL="2058988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Char char="•"/>
        <a:defRPr sz="2000">
          <a:solidFill>
            <a:srgbClr val="000066"/>
          </a:solidFill>
          <a:latin typeface="+mn-lt"/>
        </a:defRPr>
      </a:lvl6pPr>
      <a:lvl7pPr marL="2516188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Char char="•"/>
        <a:defRPr sz="2000">
          <a:solidFill>
            <a:srgbClr val="000066"/>
          </a:solidFill>
          <a:latin typeface="+mn-lt"/>
        </a:defRPr>
      </a:lvl7pPr>
      <a:lvl8pPr marL="2973388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Char char="•"/>
        <a:defRPr sz="2000">
          <a:solidFill>
            <a:srgbClr val="000066"/>
          </a:solidFill>
          <a:latin typeface="+mn-lt"/>
        </a:defRPr>
      </a:lvl8pPr>
      <a:lvl9pPr marL="3430588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Char char="•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IN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5" name="Picture 4" descr="logo_350X1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1981200"/>
            <a:ext cx="5956807" cy="255291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01" name="Rectangle 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Introduction to Evoque Technologies</a:t>
            </a:r>
            <a:endParaRPr lang="en-US" dirty="0" smtClean="0"/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114300" y="4953000"/>
            <a:ext cx="8915400" cy="31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119063" indent="-119063">
              <a:defRPr/>
            </a:pPr>
            <a:r>
              <a:rPr lang="en-US" sz="1600" b="0" dirty="0">
                <a:solidFill>
                  <a:srgbClr val="000066"/>
                </a:solidFill>
                <a:latin typeface="+mn-lt"/>
              </a:rPr>
              <a:t>Who we are | 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Resources | Service </a:t>
            </a:r>
            <a:r>
              <a:rPr lang="en-US" sz="1600" b="0" dirty="0">
                <a:solidFill>
                  <a:srgbClr val="000066"/>
                </a:solidFill>
                <a:latin typeface="+mn-lt"/>
              </a:rPr>
              <a:t>Offerings | 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Methodologies</a:t>
            </a:r>
            <a:endParaRPr lang="en-US" sz="1600" dirty="0">
              <a:latin typeface="+mn-lt"/>
            </a:endParaRPr>
          </a:p>
        </p:txBody>
      </p:sp>
      <p:pic>
        <p:nvPicPr>
          <p:cNvPr id="14" name="Picture 13" descr="HomePage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990600"/>
            <a:ext cx="4572000" cy="303365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Evoque Technologies  </a:t>
            </a:r>
            <a:r>
              <a:rPr lang="en-US" sz="2600" dirty="0" smtClean="0"/>
              <a:t>– Who we are?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57263"/>
            <a:ext cx="8610600" cy="536733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sz="2000" i="1" dirty="0" smtClean="0"/>
          </a:p>
          <a:p>
            <a:pPr marL="0" indent="0" algn="just" eaLnBrk="1" hangingPunct="1">
              <a:buFontTx/>
              <a:buNone/>
            </a:pPr>
            <a:r>
              <a:rPr lang="en-US" sz="1800" i="1" dirty="0" smtClean="0"/>
              <a:t>“Evoque </a:t>
            </a:r>
            <a:r>
              <a:rPr lang="en-US" sz="1800" i="1" dirty="0" smtClean="0"/>
              <a:t>is an emerging provider of Enterprise Performance Management (EPM</a:t>
            </a:r>
            <a:r>
              <a:rPr lang="en-US" sz="1800" i="1" dirty="0" smtClean="0"/>
              <a:t>) and </a:t>
            </a:r>
            <a:r>
              <a:rPr lang="en-US" sz="1800" i="1" dirty="0" smtClean="0"/>
              <a:t>Business Intelligence (BI</a:t>
            </a:r>
            <a:r>
              <a:rPr lang="en-US" sz="1800" i="1" dirty="0" smtClean="0"/>
              <a:t>) solutions </a:t>
            </a:r>
            <a:r>
              <a:rPr lang="en-US" sz="1800" i="1" dirty="0" smtClean="0"/>
              <a:t>across various industry sectors”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sz="700" dirty="0" smtClean="0"/>
          </a:p>
          <a:p>
            <a:pPr marL="682625" lvl="1" indent="-217488" eaLnBrk="1" hangingPunct="1"/>
            <a:r>
              <a:rPr lang="en-US" sz="1800" dirty="0" smtClean="0"/>
              <a:t>Solutions </a:t>
            </a:r>
            <a:r>
              <a:rPr lang="en-US" sz="1800" dirty="0" smtClean="0"/>
              <a:t>for Oracle | Hyperion </a:t>
            </a:r>
            <a:r>
              <a:rPr lang="en-US" sz="1800" dirty="0" smtClean="0"/>
              <a:t>Products</a:t>
            </a:r>
          </a:p>
          <a:p>
            <a:pPr marL="1027113" lvl="2" eaLnBrk="1" hangingPunct="1"/>
            <a:r>
              <a:rPr lang="en-US" sz="1600" dirty="0" smtClean="0"/>
              <a:t>Business Consulting| Project Management | Offshore Assistance</a:t>
            </a:r>
            <a:endParaRPr lang="en-US" sz="1600" dirty="0" smtClean="0"/>
          </a:p>
          <a:p>
            <a:pPr marL="1027113" lvl="2" eaLnBrk="1" hangingPunct="1"/>
            <a:r>
              <a:rPr lang="en-US" sz="1600" dirty="0" smtClean="0"/>
              <a:t>Enterprise Data Integration | </a:t>
            </a:r>
            <a:r>
              <a:rPr lang="en-US" sz="1600" dirty="0" smtClean="0"/>
              <a:t>Installation &amp; Configuration</a:t>
            </a:r>
            <a:endParaRPr lang="en-US" sz="1600" dirty="0" smtClean="0"/>
          </a:p>
          <a:p>
            <a:pPr marL="1027113" lvl="2" eaLnBrk="1" hangingPunct="1"/>
            <a:r>
              <a:rPr lang="en-US" sz="1600" dirty="0" smtClean="0"/>
              <a:t>Management Reporting| OBIEE | OBIApps</a:t>
            </a:r>
            <a:endParaRPr lang="en-US" sz="1600" dirty="0" smtClean="0"/>
          </a:p>
          <a:p>
            <a:pPr marL="1027113" lvl="2" eaLnBrk="1" hangingPunct="1"/>
            <a:r>
              <a:rPr lang="en-US" sz="1600" dirty="0" smtClean="0"/>
              <a:t>SSL Configuration| ERPi / ODI / FDM Consulting </a:t>
            </a:r>
            <a:r>
              <a:rPr lang="en-US" sz="1600" dirty="0" smtClean="0"/>
              <a:t>| Writeback &amp; Drill-Through</a:t>
            </a:r>
            <a:endParaRPr lang="en-US" sz="1600" dirty="0" smtClean="0"/>
          </a:p>
          <a:p>
            <a:pPr marL="1027113" lvl="2" eaLnBrk="1" hangingPunct="1"/>
            <a:r>
              <a:rPr lang="en-US" sz="1600" dirty="0" smtClean="0"/>
              <a:t>Planning </a:t>
            </a:r>
            <a:r>
              <a:rPr lang="en-US" sz="1600" dirty="0" smtClean="0"/>
              <a:t>&amp; Budgeting| </a:t>
            </a:r>
            <a:r>
              <a:rPr lang="en-US" sz="1600" dirty="0" smtClean="0"/>
              <a:t>Essbase | Financial </a:t>
            </a:r>
            <a:r>
              <a:rPr lang="en-US" sz="1600" dirty="0" smtClean="0"/>
              <a:t>Consolidation Applications</a:t>
            </a:r>
          </a:p>
          <a:p>
            <a:pPr marL="1027113" lvl="2" eaLnBrk="1" hangingPunct="1"/>
            <a:r>
              <a:rPr lang="en-US" sz="1600" dirty="0" smtClean="0"/>
              <a:t>Application Re-engineering | Migration | Upgrade</a:t>
            </a:r>
          </a:p>
          <a:p>
            <a:pPr marL="1027113" lvl="2" eaLnBrk="1" hangingPunct="1"/>
            <a:r>
              <a:rPr lang="en-US" sz="1600" dirty="0" smtClean="0"/>
              <a:t>Support | Maintenance | </a:t>
            </a:r>
            <a:r>
              <a:rPr lang="en-US" sz="1600" dirty="0" smtClean="0"/>
              <a:t>Education &amp; Training</a:t>
            </a:r>
          </a:p>
          <a:p>
            <a:pPr marL="1027113" lvl="2" eaLnBrk="1" hangingPunct="1"/>
            <a:endParaRPr lang="en-US" sz="1800" dirty="0" smtClean="0"/>
          </a:p>
          <a:p>
            <a:pPr marL="682625" lvl="1" indent="-217488" eaLnBrk="1" hangingPunct="1"/>
            <a:r>
              <a:rPr lang="en-US" sz="1800" dirty="0" smtClean="0"/>
              <a:t> EPM and BI Center of Excellence for Research and Support</a:t>
            </a:r>
          </a:p>
          <a:p>
            <a:pPr marL="682625" lvl="1" indent="-217488" eaLnBrk="1" hangingPunct="1"/>
            <a:endParaRPr lang="en-US" sz="1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81900" cy="941388"/>
          </a:xfrm>
        </p:spPr>
        <p:txBody>
          <a:bodyPr/>
          <a:lstStyle/>
          <a:p>
            <a:pPr eaLnBrk="1" hangingPunct="1"/>
            <a:r>
              <a:rPr lang="en-US" sz="2600" dirty="0" smtClean="0"/>
              <a:t>Evoque Technologies – Resources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028700"/>
            <a:ext cx="8372475" cy="518160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endParaRPr lang="en-US" sz="1800" i="1" dirty="0" smtClean="0"/>
          </a:p>
          <a:p>
            <a:pPr marL="0" indent="0" algn="just" eaLnBrk="1" hangingPunct="1">
              <a:buFontTx/>
              <a:buNone/>
            </a:pPr>
            <a:r>
              <a:rPr lang="en-US" sz="1800" i="1" dirty="0" smtClean="0"/>
              <a:t>“</a:t>
            </a:r>
            <a:r>
              <a:rPr lang="en-IN" sz="1800" i="1" dirty="0" smtClean="0"/>
              <a:t>Evoque offers a complete and diverse line of EPM &amp; BI solutions across various industry sectors built on Oracle Hyperion platforms that helps companies improve business performance today, while preparing them for the challenges of tomorrow</a:t>
            </a:r>
            <a:r>
              <a:rPr lang="en-US" sz="1800" i="1" dirty="0" smtClean="0"/>
              <a:t>”</a:t>
            </a:r>
          </a:p>
          <a:p>
            <a:pPr marL="0" indent="0" eaLnBrk="1" hangingPunct="1">
              <a:buFontTx/>
              <a:buNone/>
            </a:pPr>
            <a:endParaRPr lang="en-US" sz="300" i="1" dirty="0" smtClean="0"/>
          </a:p>
          <a:p>
            <a:pPr marL="682625" lvl="1" indent="-217488" eaLnBrk="1" hangingPunct="1"/>
            <a:r>
              <a:rPr lang="en-US" sz="1800" dirty="0" smtClean="0"/>
              <a:t>Oracle </a:t>
            </a:r>
            <a:r>
              <a:rPr lang="en-US" sz="1800" dirty="0" smtClean="0"/>
              <a:t>EPM | BI knowledge pool including:</a:t>
            </a:r>
          </a:p>
          <a:p>
            <a:pPr marL="1027113" lvl="2" eaLnBrk="1" hangingPunct="1"/>
            <a:r>
              <a:rPr lang="en-US" sz="1600" dirty="0" smtClean="0"/>
              <a:t>Professional Services Consultants | Technical Leads</a:t>
            </a:r>
          </a:p>
          <a:p>
            <a:pPr marL="1027113" lvl="2" eaLnBrk="1" hangingPunct="1"/>
            <a:r>
              <a:rPr lang="en-US" sz="1600" dirty="0" smtClean="0"/>
              <a:t>Solution Architects | Design Specialists</a:t>
            </a:r>
          </a:p>
          <a:p>
            <a:pPr marL="1027113" lvl="2" eaLnBrk="1" hangingPunct="1"/>
            <a:r>
              <a:rPr lang="en-US" sz="1600" dirty="0" smtClean="0"/>
              <a:t>Project </a:t>
            </a:r>
            <a:r>
              <a:rPr lang="en-US" sz="1600" dirty="0" smtClean="0"/>
              <a:t>Managers</a:t>
            </a:r>
          </a:p>
          <a:p>
            <a:pPr marL="1027113" lvl="2" eaLnBrk="1" hangingPunct="1"/>
            <a:r>
              <a:rPr lang="en-US" sz="1600" dirty="0" smtClean="0"/>
              <a:t>Certified Trainers | Support </a:t>
            </a:r>
            <a:r>
              <a:rPr lang="en-US" sz="1600" dirty="0" smtClean="0"/>
              <a:t>Consultants</a:t>
            </a:r>
          </a:p>
          <a:p>
            <a:pPr marL="1027113" lvl="2" eaLnBrk="1" hangingPunct="1"/>
            <a:endParaRPr lang="en-US" sz="1600" dirty="0" smtClean="0"/>
          </a:p>
          <a:p>
            <a:pPr marL="682625" lvl="1" indent="-217488" eaLnBrk="1" hangingPunct="1"/>
            <a:r>
              <a:rPr lang="en-US" sz="1800" dirty="0" smtClean="0"/>
              <a:t>Technology focused teams for EPM, BI and </a:t>
            </a:r>
            <a:r>
              <a:rPr lang="en-US" sz="1800" dirty="0" smtClean="0"/>
              <a:t>Reporting</a:t>
            </a:r>
            <a:endParaRPr lang="en-US" sz="1800" dirty="0" smtClean="0"/>
          </a:p>
          <a:p>
            <a:pPr marL="682625" lvl="1" indent="-217488" eaLnBrk="1" hangingPunct="1"/>
            <a:r>
              <a:rPr lang="en-US" sz="1800" dirty="0" smtClean="0"/>
              <a:t>Unique, client-focused culture and long term </a:t>
            </a:r>
            <a:r>
              <a:rPr lang="en-US" sz="1800" dirty="0" smtClean="0"/>
              <a:t>relationships</a:t>
            </a:r>
            <a:endParaRPr lang="en-US" sz="1800" dirty="0" smtClean="0"/>
          </a:p>
          <a:p>
            <a:pPr marL="682625" lvl="1" indent="-217488" eaLnBrk="1" hangingPunct="1"/>
            <a:r>
              <a:rPr lang="en-US" sz="1800" dirty="0" smtClean="0"/>
              <a:t>Offshore development capabilities for Cost Optimization</a:t>
            </a:r>
          </a:p>
          <a:p>
            <a:pPr marL="682625" lvl="1" indent="-217488" eaLnBrk="1" hangingPunct="1"/>
            <a:r>
              <a:rPr lang="en-US" sz="1800" dirty="0" smtClean="0"/>
              <a:t>24x7 </a:t>
            </a:r>
            <a:r>
              <a:rPr lang="en-US" sz="1800" dirty="0" smtClean="0"/>
              <a:t>development and Global Support Model</a:t>
            </a:r>
            <a:endParaRPr lang="en-US" sz="1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Evoque Technologies - Service Offerings</a:t>
            </a:r>
          </a:p>
        </p:txBody>
      </p:sp>
      <p:grpSp>
        <p:nvGrpSpPr>
          <p:cNvPr id="8195" name="Group 12"/>
          <p:cNvGrpSpPr>
            <a:grpSpLocks/>
          </p:cNvGrpSpPr>
          <p:nvPr/>
        </p:nvGrpSpPr>
        <p:grpSpPr bwMode="auto">
          <a:xfrm>
            <a:off x="228600" y="2022475"/>
            <a:ext cx="8915400" cy="4302125"/>
            <a:chOff x="192" y="912"/>
            <a:chExt cx="5616" cy="2710"/>
          </a:xfrm>
        </p:grpSpPr>
        <p:grpSp>
          <p:nvGrpSpPr>
            <p:cNvPr id="8197" name="Group 11"/>
            <p:cNvGrpSpPr>
              <a:grpSpLocks/>
            </p:cNvGrpSpPr>
            <p:nvPr/>
          </p:nvGrpSpPr>
          <p:grpSpPr bwMode="auto">
            <a:xfrm>
              <a:off x="192" y="912"/>
              <a:ext cx="5297" cy="2710"/>
              <a:chOff x="144" y="912"/>
              <a:chExt cx="5297" cy="2710"/>
            </a:xfrm>
          </p:grpSpPr>
          <p:sp>
            <p:nvSpPr>
              <p:cNvPr id="8200" name="Text Box 6"/>
              <p:cNvSpPr txBox="1">
                <a:spLocks noChangeArrowheads="1"/>
              </p:cNvSpPr>
              <p:nvPr/>
            </p:nvSpPr>
            <p:spPr bwMode="auto">
              <a:xfrm>
                <a:off x="1788" y="912"/>
                <a:ext cx="3653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</a:pPr>
                <a:r>
                  <a:rPr lang="en-US" sz="1200" dirty="0">
                    <a:solidFill>
                      <a:srgbClr val="0070A8"/>
                    </a:solidFill>
                    <a:latin typeface="Verdana" pitchFamily="34" charset="0"/>
                  </a:rPr>
                  <a:t>EPM / BI </a:t>
                </a:r>
                <a:r>
                  <a:rPr lang="en-US" sz="1200" dirty="0" smtClean="0">
                    <a:solidFill>
                      <a:srgbClr val="0070A8"/>
                    </a:solidFill>
                    <a:latin typeface="Verdana" pitchFamily="34" charset="0"/>
                  </a:rPr>
                  <a:t>Consulting </a:t>
                </a:r>
                <a:endParaRPr lang="en-US" sz="500" dirty="0">
                  <a:solidFill>
                    <a:srgbClr val="0070A8"/>
                  </a:solidFill>
                  <a:latin typeface="Verdana" pitchFamily="34" charset="0"/>
                </a:endParaRPr>
              </a:p>
              <a:p>
                <a:pPr marL="238125" lvl="1"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  <a:buFont typeface="Wingdings" pitchFamily="2" charset="2"/>
                  <a:buChar char="Ø"/>
                </a:pPr>
                <a:r>
                  <a:rPr lang="en-US" sz="1000" dirty="0">
                    <a:solidFill>
                      <a:srgbClr val="0070A8"/>
                    </a:solidFill>
                    <a:latin typeface="Verdana" pitchFamily="34" charset="0"/>
                  </a:rPr>
                  <a:t>Information Portfolio Analysis</a:t>
                </a:r>
              </a:p>
              <a:p>
                <a:pPr marL="238125" lvl="1"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  <a:buFont typeface="Wingdings" pitchFamily="2" charset="2"/>
                  <a:buChar char="Ø"/>
                </a:pPr>
                <a:r>
                  <a:rPr lang="en-US" sz="1000" dirty="0">
                    <a:solidFill>
                      <a:srgbClr val="0070A8"/>
                    </a:solidFill>
                    <a:latin typeface="Verdana" pitchFamily="34" charset="0"/>
                  </a:rPr>
                  <a:t>Technology Assessment </a:t>
                </a:r>
              </a:p>
              <a:p>
                <a:pPr marL="238125" lvl="1"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  <a:buFont typeface="Wingdings" pitchFamily="2" charset="2"/>
                  <a:buChar char="Ø"/>
                </a:pPr>
                <a:r>
                  <a:rPr lang="en-US" sz="1000" dirty="0">
                    <a:solidFill>
                      <a:srgbClr val="0070A8"/>
                    </a:solidFill>
                    <a:latin typeface="Verdana" pitchFamily="34" charset="0"/>
                  </a:rPr>
                  <a:t>EPM / BI  </a:t>
                </a:r>
                <a:r>
                  <a:rPr lang="en-US" sz="1000" dirty="0" smtClean="0">
                    <a:solidFill>
                      <a:srgbClr val="0070A8"/>
                    </a:solidFill>
                    <a:latin typeface="Verdana" pitchFamily="34" charset="0"/>
                  </a:rPr>
                  <a:t>Strategy </a:t>
                </a:r>
                <a:r>
                  <a:rPr lang="en-US" sz="1000" dirty="0">
                    <a:solidFill>
                      <a:srgbClr val="0070A8"/>
                    </a:solidFill>
                    <a:latin typeface="Verdana" pitchFamily="34" charset="0"/>
                  </a:rPr>
                  <a:t>Formulation </a:t>
                </a:r>
              </a:p>
              <a:p>
                <a:pPr marL="238125" lvl="1"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  <a:buFont typeface="Wingdings" pitchFamily="2" charset="2"/>
                  <a:buChar char="Ø"/>
                </a:pPr>
                <a:r>
                  <a:rPr lang="en-US" sz="1000" dirty="0">
                    <a:solidFill>
                      <a:srgbClr val="0070A8"/>
                    </a:solidFill>
                    <a:latin typeface="Verdana" pitchFamily="34" charset="0"/>
                  </a:rPr>
                  <a:t>Solution Architecture and Framework Definition </a:t>
                </a:r>
              </a:p>
            </p:txBody>
          </p:sp>
          <p:sp>
            <p:nvSpPr>
              <p:cNvPr id="8201" name="Text Box 7"/>
              <p:cNvSpPr txBox="1">
                <a:spLocks noChangeArrowheads="1"/>
              </p:cNvSpPr>
              <p:nvPr/>
            </p:nvSpPr>
            <p:spPr bwMode="auto">
              <a:xfrm>
                <a:off x="144" y="1834"/>
                <a:ext cx="2470" cy="1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lnSpc>
                    <a:spcPct val="100000"/>
                  </a:lnSpc>
                  <a:spcBef>
                    <a:spcPct val="5000"/>
                  </a:spcBef>
                  <a:spcAft>
                    <a:spcPct val="5000"/>
                  </a:spcAft>
                  <a:buClrTx/>
                </a:pPr>
                <a:r>
                  <a:rPr lang="en-US" sz="1200" dirty="0">
                    <a:solidFill>
                      <a:srgbClr val="006C36"/>
                    </a:solidFill>
                    <a:latin typeface="Verdana" pitchFamily="34" charset="0"/>
                  </a:rPr>
                  <a:t>EPM / BI </a:t>
                </a:r>
                <a:r>
                  <a:rPr lang="en-US" sz="1200" dirty="0" smtClean="0">
                    <a:solidFill>
                      <a:srgbClr val="006C36"/>
                    </a:solidFill>
                    <a:latin typeface="Verdana" pitchFamily="34" charset="0"/>
                  </a:rPr>
                  <a:t>Solutions </a:t>
                </a:r>
                <a:r>
                  <a:rPr lang="en-US" sz="1200" dirty="0">
                    <a:solidFill>
                      <a:srgbClr val="006C36"/>
                    </a:solidFill>
                    <a:latin typeface="Verdana" pitchFamily="34" charset="0"/>
                  </a:rPr>
                  <a:t>Delivery</a:t>
                </a:r>
                <a:r>
                  <a:rPr lang="en-US" sz="1000" dirty="0">
                    <a:solidFill>
                      <a:srgbClr val="006C36"/>
                    </a:solidFill>
                    <a:latin typeface="Verdana" pitchFamily="34" charset="0"/>
                  </a:rPr>
                  <a:t> </a:t>
                </a:r>
                <a:endParaRPr lang="en-US" sz="500" dirty="0">
                  <a:solidFill>
                    <a:srgbClr val="006C36"/>
                  </a:solidFill>
                  <a:latin typeface="Verdana" pitchFamily="34" charset="0"/>
                </a:endParaRPr>
              </a:p>
              <a:p>
                <a:pPr marL="231775" lvl="1"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  <a:buFont typeface="Wingdings" pitchFamily="2" charset="2"/>
                  <a:buChar char="Ø"/>
                </a:pPr>
                <a:r>
                  <a:rPr lang="en-US" sz="1000" dirty="0">
                    <a:solidFill>
                      <a:srgbClr val="006C36"/>
                    </a:solidFill>
                    <a:latin typeface="Verdana" pitchFamily="34" charset="0"/>
                  </a:rPr>
                  <a:t>Data Quality Improvement </a:t>
                </a:r>
              </a:p>
              <a:p>
                <a:pPr marL="231775" lvl="1"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  <a:buFont typeface="Wingdings" pitchFamily="2" charset="2"/>
                  <a:buChar char="Ø"/>
                </a:pPr>
                <a:r>
                  <a:rPr lang="en-US" sz="1000" dirty="0">
                    <a:solidFill>
                      <a:srgbClr val="006C36"/>
                    </a:solidFill>
                    <a:latin typeface="Verdana" pitchFamily="34" charset="0"/>
                  </a:rPr>
                  <a:t>Enterprise Information Integration </a:t>
                </a:r>
              </a:p>
              <a:p>
                <a:pPr marL="231775" lvl="1"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  <a:buFont typeface="Wingdings" pitchFamily="2" charset="2"/>
                  <a:buChar char="Ø"/>
                </a:pPr>
                <a:r>
                  <a:rPr lang="en-US" sz="1000" dirty="0" smtClean="0">
                    <a:solidFill>
                      <a:srgbClr val="006C36"/>
                    </a:solidFill>
                    <a:latin typeface="Verdana" pitchFamily="34" charset="0"/>
                  </a:rPr>
                  <a:t>Essbase &amp; Planning Solutions </a:t>
                </a:r>
                <a:endParaRPr lang="en-US" sz="1000" dirty="0">
                  <a:solidFill>
                    <a:srgbClr val="006C36"/>
                  </a:solidFill>
                  <a:latin typeface="Verdana" pitchFamily="34" charset="0"/>
                </a:endParaRPr>
              </a:p>
              <a:p>
                <a:pPr marL="231775" lvl="1"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  <a:buFont typeface="Wingdings" pitchFamily="2" charset="2"/>
                  <a:buChar char="Ø"/>
                </a:pPr>
                <a:r>
                  <a:rPr lang="en-US" sz="1000" dirty="0">
                    <a:solidFill>
                      <a:srgbClr val="006C36"/>
                    </a:solidFill>
                    <a:latin typeface="Verdana" pitchFamily="34" charset="0"/>
                  </a:rPr>
                  <a:t>Enterprise Information Delivery </a:t>
                </a:r>
              </a:p>
              <a:p>
                <a:pPr marL="231775" lvl="1"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  <a:buFont typeface="Wingdings" pitchFamily="2" charset="2"/>
                  <a:buChar char="Ø"/>
                </a:pPr>
                <a:r>
                  <a:rPr lang="en-US" sz="1000" dirty="0">
                    <a:solidFill>
                      <a:srgbClr val="006C36"/>
                    </a:solidFill>
                    <a:latin typeface="Verdana" pitchFamily="34" charset="0"/>
                  </a:rPr>
                  <a:t>Analytic Applications </a:t>
                </a:r>
                <a:endParaRPr lang="en-US" sz="1000" dirty="0" smtClean="0">
                  <a:solidFill>
                    <a:srgbClr val="006C36"/>
                  </a:solidFill>
                  <a:latin typeface="Verdana" pitchFamily="34" charset="0"/>
                </a:endParaRPr>
              </a:p>
              <a:p>
                <a:pPr marL="231775" lvl="1"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  <a:buFont typeface="Wingdings" pitchFamily="2" charset="2"/>
                  <a:buChar char="Ø"/>
                </a:pPr>
                <a:r>
                  <a:rPr lang="en-US" sz="1000" dirty="0" smtClean="0">
                    <a:solidFill>
                      <a:srgbClr val="006C36"/>
                    </a:solidFill>
                    <a:latin typeface="Verdana" pitchFamily="34" charset="0"/>
                  </a:rPr>
                  <a:t>Data Integration</a:t>
                </a:r>
                <a:endParaRPr lang="en-US" sz="1000" dirty="0">
                  <a:solidFill>
                    <a:srgbClr val="006C36"/>
                  </a:solidFill>
                  <a:latin typeface="Verdana" pitchFamily="34" charset="0"/>
                </a:endParaRPr>
              </a:p>
              <a:p>
                <a:pPr marL="231775" lvl="1"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</a:pPr>
                <a:r>
                  <a:rPr lang="en-US" sz="1000" dirty="0" smtClean="0">
                    <a:solidFill>
                      <a:srgbClr val="006C36"/>
                    </a:solidFill>
                    <a:latin typeface="Verdana" pitchFamily="34" charset="0"/>
                  </a:rPr>
                  <a:t> </a:t>
                </a:r>
                <a:endParaRPr lang="en-US" sz="1000" dirty="0">
                  <a:solidFill>
                    <a:srgbClr val="006C36"/>
                  </a:solidFill>
                  <a:latin typeface="Verdana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</a:pPr>
                <a:endParaRPr lang="en-US" sz="1000" dirty="0">
                  <a:solidFill>
                    <a:srgbClr val="006C36"/>
                  </a:solidFill>
                  <a:latin typeface="Verdana" pitchFamily="34" charset="0"/>
                </a:endParaRPr>
              </a:p>
            </p:txBody>
          </p:sp>
          <p:sp>
            <p:nvSpPr>
              <p:cNvPr id="8202" name="Text Box 8"/>
              <p:cNvSpPr txBox="1">
                <a:spLocks noChangeArrowheads="1"/>
              </p:cNvSpPr>
              <p:nvPr/>
            </p:nvSpPr>
            <p:spPr bwMode="auto">
              <a:xfrm>
                <a:off x="1899" y="2873"/>
                <a:ext cx="2867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lnSpc>
                    <a:spcPct val="100000"/>
                  </a:lnSpc>
                  <a:spcBef>
                    <a:spcPct val="5000"/>
                  </a:spcBef>
                  <a:spcAft>
                    <a:spcPct val="5000"/>
                  </a:spcAft>
                  <a:buClrTx/>
                </a:pPr>
                <a:r>
                  <a:rPr lang="en-US" sz="1200" dirty="0">
                    <a:solidFill>
                      <a:srgbClr val="660033"/>
                    </a:solidFill>
                    <a:latin typeface="Verdana" pitchFamily="34" charset="0"/>
                  </a:rPr>
                  <a:t>Reengineering, Migration and Upgrade</a:t>
                </a:r>
                <a:endParaRPr lang="en-US" sz="500" dirty="0">
                  <a:solidFill>
                    <a:srgbClr val="660033"/>
                  </a:solidFill>
                  <a:latin typeface="Verdana" pitchFamily="34" charset="0"/>
                </a:endParaRPr>
              </a:p>
              <a:p>
                <a:pPr marL="231775" lvl="1"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  <a:buFont typeface="Wingdings" pitchFamily="2" charset="2"/>
                  <a:buChar char="Ø"/>
                </a:pPr>
                <a:r>
                  <a:rPr lang="en-US" sz="1000" dirty="0">
                    <a:solidFill>
                      <a:srgbClr val="660033"/>
                    </a:solidFill>
                    <a:latin typeface="Verdana" pitchFamily="34" charset="0"/>
                  </a:rPr>
                  <a:t>Product Upgrade </a:t>
                </a:r>
              </a:p>
              <a:p>
                <a:pPr marL="231775" lvl="1"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  <a:buFont typeface="Wingdings" pitchFamily="2" charset="2"/>
                  <a:buChar char="Ø"/>
                </a:pPr>
                <a:r>
                  <a:rPr lang="en-US" sz="1000" dirty="0">
                    <a:solidFill>
                      <a:srgbClr val="660033"/>
                    </a:solidFill>
                    <a:latin typeface="Verdana" pitchFamily="34" charset="0"/>
                  </a:rPr>
                  <a:t>Product Migration </a:t>
                </a:r>
              </a:p>
              <a:p>
                <a:pPr marL="231775" lvl="1"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  <a:buFont typeface="Wingdings" pitchFamily="2" charset="2"/>
                  <a:buChar char="Ø"/>
                </a:pPr>
                <a:r>
                  <a:rPr lang="en-US" sz="1000" dirty="0">
                    <a:solidFill>
                      <a:srgbClr val="660033"/>
                    </a:solidFill>
                    <a:latin typeface="Verdana" pitchFamily="34" charset="0"/>
                  </a:rPr>
                  <a:t>EPM / BI </a:t>
                </a:r>
                <a:r>
                  <a:rPr lang="en-US" sz="1000" dirty="0" smtClean="0">
                    <a:solidFill>
                      <a:srgbClr val="660033"/>
                    </a:solidFill>
                    <a:latin typeface="Verdana" pitchFamily="34" charset="0"/>
                  </a:rPr>
                  <a:t>Solution </a:t>
                </a:r>
                <a:r>
                  <a:rPr lang="en-US" sz="1000" dirty="0">
                    <a:solidFill>
                      <a:srgbClr val="660033"/>
                    </a:solidFill>
                    <a:latin typeface="Verdana" pitchFamily="34" charset="0"/>
                  </a:rPr>
                  <a:t>Reengineering </a:t>
                </a:r>
              </a:p>
              <a:p>
                <a:pPr marL="231775" lvl="1"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  <a:buFont typeface="Wingdings" pitchFamily="2" charset="2"/>
                  <a:buChar char="Ø"/>
                </a:pPr>
                <a:r>
                  <a:rPr lang="en-US" sz="1000" dirty="0">
                    <a:solidFill>
                      <a:srgbClr val="660033"/>
                    </a:solidFill>
                    <a:latin typeface="Verdana" pitchFamily="34" charset="0"/>
                  </a:rPr>
                  <a:t>EPM / BI </a:t>
                </a:r>
                <a:r>
                  <a:rPr lang="en-US" sz="1000" dirty="0" smtClean="0">
                    <a:solidFill>
                      <a:srgbClr val="660033"/>
                    </a:solidFill>
                    <a:latin typeface="Verdana" pitchFamily="34" charset="0"/>
                  </a:rPr>
                  <a:t>Performance </a:t>
                </a:r>
                <a:r>
                  <a:rPr lang="en-US" sz="1000" dirty="0">
                    <a:solidFill>
                      <a:srgbClr val="660033"/>
                    </a:solidFill>
                    <a:latin typeface="Verdana" pitchFamily="34" charset="0"/>
                  </a:rPr>
                  <a:t>Tuning &amp; Health-check</a:t>
                </a:r>
              </a:p>
              <a:p>
                <a:pPr algn="l">
                  <a:lnSpc>
                    <a:spcPct val="100000"/>
                  </a:lnSpc>
                  <a:spcBef>
                    <a:spcPct val="10000"/>
                  </a:spcBef>
                  <a:spcAft>
                    <a:spcPct val="10000"/>
                  </a:spcAft>
                  <a:buClrTx/>
                  <a:buFont typeface="Wingdings" pitchFamily="2" charset="2"/>
                  <a:buChar char="Ø"/>
                </a:pPr>
                <a:endParaRPr lang="en-US" sz="1000" dirty="0">
                  <a:solidFill>
                    <a:srgbClr val="660033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8198" name="Text Box 9"/>
            <p:cNvSpPr txBox="1">
              <a:spLocks noChangeArrowheads="1"/>
            </p:cNvSpPr>
            <p:nvPr/>
          </p:nvSpPr>
          <p:spPr bwMode="auto">
            <a:xfrm>
              <a:off x="3713" y="1820"/>
              <a:ext cx="2095" cy="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"/>
                </a:spcBef>
                <a:spcAft>
                  <a:spcPct val="5000"/>
                </a:spcAft>
                <a:buClrTx/>
              </a:pPr>
              <a:r>
                <a:rPr lang="en-US" sz="1200" dirty="0">
                  <a:solidFill>
                    <a:srgbClr val="45008A"/>
                  </a:solidFill>
                  <a:latin typeface="Verdana" pitchFamily="34" charset="0"/>
                </a:rPr>
                <a:t>Administration and Support</a:t>
              </a:r>
              <a:endParaRPr lang="en-US" sz="500" dirty="0">
                <a:solidFill>
                  <a:srgbClr val="45008A"/>
                </a:solidFill>
                <a:latin typeface="Verdana" pitchFamily="34" charset="0"/>
              </a:endParaRPr>
            </a:p>
            <a:p>
              <a:pPr marL="231775" lvl="1" algn="l">
                <a:lnSpc>
                  <a:spcPct val="100000"/>
                </a:lnSpc>
                <a:spcBef>
                  <a:spcPct val="10000"/>
                </a:spcBef>
                <a:spcAft>
                  <a:spcPct val="10000"/>
                </a:spcAft>
                <a:buClrTx/>
                <a:buFont typeface="Wingdings" pitchFamily="2" charset="2"/>
                <a:buChar char="Ø"/>
              </a:pPr>
              <a:r>
                <a:rPr lang="en-US" sz="1000" dirty="0">
                  <a:solidFill>
                    <a:srgbClr val="45008A"/>
                  </a:solidFill>
                  <a:latin typeface="Verdana" pitchFamily="34" charset="0"/>
                </a:rPr>
                <a:t>Operations Support </a:t>
              </a:r>
            </a:p>
            <a:p>
              <a:pPr marL="231775" lvl="1" algn="l">
                <a:lnSpc>
                  <a:spcPct val="100000"/>
                </a:lnSpc>
                <a:spcBef>
                  <a:spcPct val="10000"/>
                </a:spcBef>
                <a:spcAft>
                  <a:spcPct val="10000"/>
                </a:spcAft>
                <a:buClrTx/>
                <a:buFont typeface="Wingdings" pitchFamily="2" charset="2"/>
                <a:buChar char="Ø"/>
              </a:pPr>
              <a:r>
                <a:rPr lang="en-US" sz="1000" dirty="0" smtClean="0">
                  <a:solidFill>
                    <a:srgbClr val="45008A"/>
                  </a:solidFill>
                  <a:latin typeface="Verdana" pitchFamily="34" charset="0"/>
                </a:rPr>
                <a:t>Administration </a:t>
              </a:r>
              <a:endParaRPr lang="en-US" sz="1000" dirty="0">
                <a:solidFill>
                  <a:srgbClr val="45008A"/>
                </a:solidFill>
                <a:latin typeface="Verdana" pitchFamily="34" charset="0"/>
              </a:endParaRPr>
            </a:p>
            <a:p>
              <a:pPr marL="231775" lvl="1" algn="l">
                <a:lnSpc>
                  <a:spcPct val="100000"/>
                </a:lnSpc>
                <a:spcBef>
                  <a:spcPct val="10000"/>
                </a:spcBef>
                <a:spcAft>
                  <a:spcPct val="10000"/>
                </a:spcAft>
                <a:buClrTx/>
                <a:buFont typeface="Wingdings" pitchFamily="2" charset="2"/>
                <a:buChar char="Ø"/>
              </a:pPr>
              <a:r>
                <a:rPr lang="en-US" sz="1000" dirty="0">
                  <a:solidFill>
                    <a:srgbClr val="45008A"/>
                  </a:solidFill>
                  <a:latin typeface="Verdana" pitchFamily="34" charset="0"/>
                </a:rPr>
                <a:t>EPM / BI </a:t>
              </a:r>
              <a:r>
                <a:rPr lang="en-US" sz="1000" dirty="0" smtClean="0">
                  <a:solidFill>
                    <a:srgbClr val="45008A"/>
                  </a:solidFill>
                  <a:latin typeface="Verdana" pitchFamily="34" charset="0"/>
                </a:rPr>
                <a:t>Applications </a:t>
              </a:r>
              <a:r>
                <a:rPr lang="en-US" sz="1000" dirty="0">
                  <a:solidFill>
                    <a:srgbClr val="45008A"/>
                  </a:solidFill>
                  <a:latin typeface="Verdana" pitchFamily="34" charset="0"/>
                </a:rPr>
                <a:t>Administration </a:t>
              </a:r>
            </a:p>
            <a:p>
              <a:pPr marL="231775" lvl="1" algn="l">
                <a:lnSpc>
                  <a:spcPct val="100000"/>
                </a:lnSpc>
                <a:spcBef>
                  <a:spcPct val="10000"/>
                </a:spcBef>
                <a:spcAft>
                  <a:spcPct val="10000"/>
                </a:spcAft>
                <a:buClrTx/>
                <a:buFont typeface="Wingdings" pitchFamily="2" charset="2"/>
                <a:buChar char="Ø"/>
              </a:pPr>
              <a:r>
                <a:rPr lang="en-US" sz="1000" dirty="0">
                  <a:solidFill>
                    <a:srgbClr val="45008A"/>
                  </a:solidFill>
                  <a:latin typeface="Verdana" pitchFamily="34" charset="0"/>
                </a:rPr>
                <a:t>Product/ Application Maintenance </a:t>
              </a:r>
            </a:p>
          </p:txBody>
        </p:sp>
      </p:grpSp>
      <p:sp>
        <p:nvSpPr>
          <p:cNvPr id="8196" name="Text Box 13"/>
          <p:cNvSpPr txBox="1">
            <a:spLocks noChangeArrowheads="1"/>
          </p:cNvSpPr>
          <p:nvPr/>
        </p:nvSpPr>
        <p:spPr bwMode="auto">
          <a:xfrm>
            <a:off x="228600" y="1016000"/>
            <a:ext cx="8534400" cy="3699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en-US" sz="1800" b="0" i="1" dirty="0">
                <a:solidFill>
                  <a:srgbClr val="000066"/>
                </a:solidFill>
                <a:latin typeface="+mn-lt"/>
              </a:rPr>
              <a:t>“</a:t>
            </a:r>
            <a:r>
              <a:rPr lang="en-IN" sz="1800" b="0" i="1" dirty="0">
                <a:solidFill>
                  <a:srgbClr val="000066"/>
                </a:solidFill>
                <a:latin typeface="+mn-lt"/>
              </a:rPr>
              <a:t>Evoque Technologies is your one-stop shop for all your EPM / BI services and support</a:t>
            </a:r>
            <a:r>
              <a:rPr lang="en-IN" sz="1800" b="0" i="1" dirty="0" smtClean="0">
                <a:solidFill>
                  <a:srgbClr val="000066"/>
                </a:solidFill>
                <a:latin typeface="+mn-lt"/>
              </a:rPr>
              <a:t>.</a:t>
            </a:r>
            <a:r>
              <a:rPr lang="en-US" sz="1800" b="0" i="1" dirty="0" smtClean="0">
                <a:solidFill>
                  <a:srgbClr val="000066"/>
                </a:solidFill>
                <a:latin typeface="+mn-lt"/>
              </a:rPr>
              <a:t>”</a:t>
            </a:r>
            <a:endParaRPr lang="en-US" sz="1800" b="0" i="1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11" name="Picture 10" descr="iStock_000017355835X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009900"/>
            <a:ext cx="2794000" cy="2095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Evoque - Service Offerings</a:t>
            </a:r>
          </a:p>
        </p:txBody>
      </p:sp>
      <p:sp>
        <p:nvSpPr>
          <p:cNvPr id="8196" name="Text Box 13"/>
          <p:cNvSpPr txBox="1">
            <a:spLocks noChangeArrowheads="1"/>
          </p:cNvSpPr>
          <p:nvPr/>
        </p:nvSpPr>
        <p:spPr bwMode="auto">
          <a:xfrm>
            <a:off x="228600" y="1016000"/>
            <a:ext cx="8534400" cy="6469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en-US" sz="1800" b="0" i="1" dirty="0">
                <a:solidFill>
                  <a:srgbClr val="000066"/>
                </a:solidFill>
                <a:latin typeface="+mn-lt"/>
              </a:rPr>
              <a:t>“</a:t>
            </a:r>
            <a:r>
              <a:rPr lang="en-IN" sz="1800" b="0" i="1" dirty="0">
                <a:solidFill>
                  <a:srgbClr val="000066"/>
                </a:solidFill>
                <a:latin typeface="+mn-lt"/>
              </a:rPr>
              <a:t>Whether you wish to enhance the </a:t>
            </a:r>
            <a:r>
              <a:rPr lang="en-IN" sz="1800" b="0" i="1" dirty="0" smtClean="0">
                <a:solidFill>
                  <a:srgbClr val="000066"/>
                </a:solidFill>
                <a:latin typeface="+mn-lt"/>
              </a:rPr>
              <a:t>application </a:t>
            </a:r>
            <a:r>
              <a:rPr lang="en-IN" sz="1800" b="0" i="1" dirty="0">
                <a:solidFill>
                  <a:srgbClr val="000066"/>
                </a:solidFill>
                <a:latin typeface="+mn-lt"/>
              </a:rPr>
              <a:t>or </a:t>
            </a:r>
            <a:r>
              <a:rPr lang="en-IN" sz="1800" b="0" i="1" dirty="0" smtClean="0">
                <a:solidFill>
                  <a:srgbClr val="000066"/>
                </a:solidFill>
                <a:latin typeface="+mn-lt"/>
              </a:rPr>
              <a:t>product </a:t>
            </a:r>
            <a:r>
              <a:rPr lang="en-IN" sz="1800" b="0" i="1" dirty="0">
                <a:solidFill>
                  <a:srgbClr val="000066"/>
                </a:solidFill>
                <a:latin typeface="+mn-lt"/>
              </a:rPr>
              <a:t>specific training, we are at the cutting edge to provide you with all the expertise you will ever need</a:t>
            </a:r>
            <a:r>
              <a:rPr lang="en-US" sz="1800" b="0" i="1" dirty="0">
                <a:solidFill>
                  <a:srgbClr val="000066"/>
                </a:solidFill>
                <a:latin typeface="+mn-lt"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1828801"/>
            <a:ext cx="4572000" cy="376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1600" dirty="0">
                <a:solidFill>
                  <a:srgbClr val="000066"/>
                </a:solidFill>
                <a:latin typeface="+mn-lt"/>
              </a:rPr>
              <a:t>Oracle Hyperion EPM / BI and Oracle </a:t>
            </a:r>
            <a:r>
              <a:rPr lang="en-IN" sz="1600" dirty="0" smtClean="0">
                <a:solidFill>
                  <a:srgbClr val="000066"/>
                </a:solidFill>
                <a:latin typeface="+mn-lt"/>
              </a:rPr>
              <a:t>BI Services:</a:t>
            </a:r>
            <a:endParaRPr lang="en-IN" sz="1600" dirty="0">
              <a:solidFill>
                <a:srgbClr val="000066"/>
              </a:solidFill>
              <a:latin typeface="+mn-lt"/>
            </a:endParaRP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Installation / Configuration; 32 </a:t>
            </a:r>
            <a:r>
              <a:rPr lang="en-IN" sz="1600" b="0" dirty="0">
                <a:solidFill>
                  <a:srgbClr val="000066"/>
                </a:solidFill>
                <a:latin typeface="+mn-lt"/>
              </a:rPr>
              <a:t>Bit and 64 Bit</a:t>
            </a: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Installation; Win, </a:t>
            </a:r>
            <a:r>
              <a:rPr lang="en-IN" sz="1600" b="0" dirty="0">
                <a:solidFill>
                  <a:srgbClr val="000066"/>
                </a:solidFill>
                <a:latin typeface="+mn-lt"/>
              </a:rPr>
              <a:t>Linux, Unix, AIX </a:t>
            </a: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Solaris </a:t>
            </a:r>
            <a:r>
              <a:rPr lang="en-IN" sz="1600" b="0" dirty="0">
                <a:solidFill>
                  <a:srgbClr val="000066"/>
                </a:solidFill>
                <a:latin typeface="+mn-lt"/>
              </a:rPr>
              <a:t>Platforms</a:t>
            </a: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System </a:t>
            </a:r>
            <a:r>
              <a:rPr lang="en-IN" sz="1600" b="0" dirty="0">
                <a:solidFill>
                  <a:srgbClr val="000066"/>
                </a:solidFill>
                <a:latin typeface="+mn-lt"/>
              </a:rPr>
              <a:t>9 to the Latest Version 11.1.2.2</a:t>
            </a: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SSL </a:t>
            </a:r>
            <a:r>
              <a:rPr lang="en-IN" sz="1600" b="0" dirty="0">
                <a:solidFill>
                  <a:srgbClr val="000066"/>
                </a:solidFill>
                <a:latin typeface="+mn-lt"/>
              </a:rPr>
              <a:t>Configuration</a:t>
            </a: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Drill </a:t>
            </a:r>
            <a:r>
              <a:rPr lang="en-IN" sz="1600" b="0" dirty="0">
                <a:solidFill>
                  <a:srgbClr val="000066"/>
                </a:solidFill>
                <a:latin typeface="+mn-lt"/>
              </a:rPr>
              <a:t>Through and Write Back Configurations</a:t>
            </a: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Education &amp; Trainings</a:t>
            </a: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Demos &amp; POC</a:t>
            </a: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Implementation </a:t>
            </a: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Enhancements </a:t>
            </a: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Migrations </a:t>
            </a:r>
            <a:r>
              <a:rPr lang="en-IN" sz="1600" b="0" dirty="0">
                <a:solidFill>
                  <a:srgbClr val="000066"/>
                </a:solidFill>
                <a:latin typeface="+mn-lt"/>
              </a:rPr>
              <a:t>&amp; </a:t>
            </a: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AMC</a:t>
            </a:r>
            <a:r>
              <a:rPr lang="en-IN" sz="1600" b="0" dirty="0">
                <a:solidFill>
                  <a:srgbClr val="000066"/>
                </a:solidFill>
                <a:latin typeface="+mn-lt"/>
              </a:rPr>
              <a:t>	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5400" y="1828800"/>
            <a:ext cx="3810000" cy="376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1600" dirty="0" smtClean="0">
                <a:solidFill>
                  <a:srgbClr val="000066"/>
                </a:solidFill>
                <a:latin typeface="+mn-lt"/>
              </a:rPr>
              <a:t>Oracle Hyperion EPM / BI Products:</a:t>
            </a: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Hyperion </a:t>
            </a:r>
            <a:r>
              <a:rPr lang="en-IN" sz="1600" b="0" dirty="0">
                <a:solidFill>
                  <a:srgbClr val="000066"/>
                </a:solidFill>
                <a:latin typeface="+mn-lt"/>
              </a:rPr>
              <a:t>Essbase</a:t>
            </a: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Hyperion </a:t>
            </a:r>
            <a:r>
              <a:rPr lang="en-IN" sz="1600" b="0" dirty="0">
                <a:solidFill>
                  <a:srgbClr val="000066"/>
                </a:solidFill>
                <a:latin typeface="+mn-lt"/>
              </a:rPr>
              <a:t>Planning</a:t>
            </a: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Financial </a:t>
            </a:r>
            <a:r>
              <a:rPr lang="en-IN" sz="1600" b="0" dirty="0">
                <a:solidFill>
                  <a:srgbClr val="000066"/>
                </a:solidFill>
                <a:latin typeface="+mn-lt"/>
              </a:rPr>
              <a:t>Reporting / Web Analysis</a:t>
            </a: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Financial </a:t>
            </a:r>
            <a:r>
              <a:rPr lang="en-IN" sz="1600" b="0" dirty="0">
                <a:solidFill>
                  <a:srgbClr val="000066"/>
                </a:solidFill>
                <a:latin typeface="+mn-lt"/>
              </a:rPr>
              <a:t>Data </a:t>
            </a: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Management (FDM)</a:t>
            </a:r>
            <a:endParaRPr lang="en-IN" sz="1600" b="0" dirty="0">
              <a:solidFill>
                <a:srgbClr val="000066"/>
              </a:solidFill>
              <a:latin typeface="+mn-lt"/>
            </a:endParaRP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Oracle </a:t>
            </a:r>
            <a:r>
              <a:rPr lang="en-IN" sz="1600" b="0" dirty="0">
                <a:solidFill>
                  <a:srgbClr val="000066"/>
                </a:solidFill>
                <a:latin typeface="+mn-lt"/>
              </a:rPr>
              <a:t>Data Integrator (ODI)</a:t>
            </a: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ERPi</a:t>
            </a:r>
            <a:endParaRPr lang="en-IN" sz="1600" b="0" dirty="0">
              <a:solidFill>
                <a:srgbClr val="000066"/>
              </a:solidFill>
              <a:latin typeface="+mn-lt"/>
            </a:endParaRP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OBIEE </a:t>
            </a: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BI Publisher </a:t>
            </a: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Dashboards</a:t>
            </a:r>
            <a:endParaRPr lang="en-IN" sz="1600" b="0" dirty="0">
              <a:solidFill>
                <a:srgbClr val="000066"/>
              </a:solidFill>
              <a:latin typeface="+mn-lt"/>
            </a:endParaRPr>
          </a:p>
          <a:p>
            <a:pPr algn="l">
              <a:buFont typeface="Wingdings" pitchFamily="2" charset="2"/>
              <a:buChar char="v"/>
            </a:pP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 OBIApps </a:t>
            </a:r>
            <a:r>
              <a:rPr lang="en-IN" sz="1600" b="0" dirty="0">
                <a:solidFill>
                  <a:srgbClr val="000066"/>
                </a:solidFill>
                <a:latin typeface="+mn-lt"/>
              </a:rPr>
              <a:t>(</a:t>
            </a:r>
            <a:r>
              <a:rPr lang="en-IN" sz="1600" b="0" dirty="0" smtClean="0">
                <a:solidFill>
                  <a:srgbClr val="000066"/>
                </a:solidFill>
                <a:latin typeface="+mn-lt"/>
              </a:rPr>
              <a:t>FA, SCM, P&amp;S, </a:t>
            </a:r>
            <a:r>
              <a:rPr lang="en-IN" sz="1600" b="0" dirty="0">
                <a:solidFill>
                  <a:srgbClr val="000066"/>
                </a:solidFill>
                <a:latin typeface="+mn-lt"/>
              </a:rPr>
              <a:t>HRMS)</a:t>
            </a:r>
            <a:endParaRPr lang="en-IN" sz="1600" b="0" dirty="0">
              <a:solidFill>
                <a:srgbClr val="000066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304800"/>
            <a:ext cx="7581900" cy="7620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Evoque Technologies - Methodologies</a:t>
            </a:r>
          </a:p>
        </p:txBody>
      </p:sp>
      <p:sp>
        <p:nvSpPr>
          <p:cNvPr id="8196" name="Text Box 13"/>
          <p:cNvSpPr txBox="1">
            <a:spLocks noChangeArrowheads="1"/>
          </p:cNvSpPr>
          <p:nvPr/>
        </p:nvSpPr>
        <p:spPr bwMode="auto">
          <a:xfrm>
            <a:off x="228600" y="1016000"/>
            <a:ext cx="8534400" cy="3699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en-US" sz="1800" b="0" i="1" dirty="0" smtClean="0">
                <a:solidFill>
                  <a:srgbClr val="000066"/>
                </a:solidFill>
                <a:latin typeface="+mn-lt"/>
              </a:rPr>
              <a:t>“Evoque’s </a:t>
            </a:r>
            <a:r>
              <a:rPr lang="en-US" sz="1800" b="0" i="1" dirty="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en-US" sz="1800" b="0" i="1" dirty="0">
                <a:solidFill>
                  <a:srgbClr val="000066"/>
                </a:solidFill>
                <a:latin typeface="+mn-lt"/>
              </a:rPr>
              <a:t>Integrated Development Methodology”</a:t>
            </a:r>
          </a:p>
        </p:txBody>
      </p:sp>
      <p:sp>
        <p:nvSpPr>
          <p:cNvPr id="12" name="AutoShape 47"/>
          <p:cNvSpPr>
            <a:spLocks noChangeArrowheads="1"/>
          </p:cNvSpPr>
          <p:nvPr/>
        </p:nvSpPr>
        <p:spPr bwMode="auto">
          <a:xfrm>
            <a:off x="3200400" y="2362200"/>
            <a:ext cx="2412000" cy="304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119063" marR="0" lvl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100" dirty="0" smtClean="0"/>
              <a:t>System </a:t>
            </a:r>
            <a:r>
              <a:rPr lang="en-US" sz="1100" dirty="0"/>
              <a:t>Setup &amp; </a:t>
            </a:r>
            <a:r>
              <a:rPr lang="en-US" sz="1100" dirty="0" smtClean="0"/>
              <a:t>Requirements </a:t>
            </a:r>
            <a:endParaRPr lang="en-US" sz="1100" dirty="0"/>
          </a:p>
        </p:txBody>
      </p:sp>
      <p:sp>
        <p:nvSpPr>
          <p:cNvPr id="13" name="AutoShape 46"/>
          <p:cNvSpPr>
            <a:spLocks noChangeArrowheads="1"/>
          </p:cNvSpPr>
          <p:nvPr/>
        </p:nvSpPr>
        <p:spPr bwMode="auto">
          <a:xfrm>
            <a:off x="3200400" y="1676400"/>
            <a:ext cx="2412000" cy="304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119063" marR="0" lvl="0" indent="-119063" algn="ctr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100" dirty="0" smtClean="0"/>
              <a:t>Product </a:t>
            </a:r>
            <a:r>
              <a:rPr lang="en-US" sz="1100" dirty="0" smtClean="0"/>
              <a:t>Training</a:t>
            </a:r>
            <a:endParaRPr lang="en-US" sz="1100" dirty="0"/>
          </a:p>
        </p:txBody>
      </p:sp>
      <p:sp>
        <p:nvSpPr>
          <p:cNvPr id="14" name="AutoShape 48"/>
          <p:cNvSpPr>
            <a:spLocks noChangeArrowheads="1"/>
          </p:cNvSpPr>
          <p:nvPr/>
        </p:nvSpPr>
        <p:spPr bwMode="auto">
          <a:xfrm>
            <a:off x="3226800" y="3048000"/>
            <a:ext cx="2412000" cy="304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119063" marR="0" lvl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100" dirty="0" smtClean="0"/>
              <a:t>System Design</a:t>
            </a:r>
            <a:endParaRPr lang="en-US" sz="1100" dirty="0"/>
          </a:p>
        </p:txBody>
      </p:sp>
      <p:sp>
        <p:nvSpPr>
          <p:cNvPr id="15" name="AutoShape 49"/>
          <p:cNvSpPr>
            <a:spLocks noChangeArrowheads="1"/>
          </p:cNvSpPr>
          <p:nvPr/>
        </p:nvSpPr>
        <p:spPr bwMode="auto">
          <a:xfrm>
            <a:off x="3226800" y="3733800"/>
            <a:ext cx="2412000" cy="306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119063" marR="0" lvl="0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100" dirty="0" smtClean="0"/>
              <a:t>Application Build &amp; Integration</a:t>
            </a:r>
            <a:endParaRPr lang="en-US" sz="1100" dirty="0"/>
          </a:p>
        </p:txBody>
      </p:sp>
      <p:sp>
        <p:nvSpPr>
          <p:cNvPr id="16" name="AutoShape 48"/>
          <p:cNvSpPr>
            <a:spLocks noChangeArrowheads="1"/>
          </p:cNvSpPr>
          <p:nvPr/>
        </p:nvSpPr>
        <p:spPr bwMode="auto">
          <a:xfrm>
            <a:off x="3200400" y="5105400"/>
            <a:ext cx="2412000" cy="304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100" dirty="0" smtClean="0"/>
              <a:t>Admin Training &amp; Go Live</a:t>
            </a:r>
          </a:p>
          <a:p>
            <a:pPr marL="119063" marR="0" lvl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3226800" y="4419600"/>
            <a:ext cx="2412000" cy="306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119063" marR="0" lvl="0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100" dirty="0" smtClean="0"/>
              <a:t>SIT, User Training &amp; UAT</a:t>
            </a:r>
          </a:p>
        </p:txBody>
      </p:sp>
      <p:cxnSp>
        <p:nvCxnSpPr>
          <p:cNvPr id="21" name="Straight Arrow Connector 20"/>
          <p:cNvCxnSpPr>
            <a:stCxn id="12" idx="2"/>
          </p:cNvCxnSpPr>
          <p:nvPr/>
        </p:nvCxnSpPr>
        <p:spPr bwMode="auto">
          <a:xfrm flipH="1">
            <a:off x="4343400" y="2667000"/>
            <a:ext cx="63000" cy="3810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Down Arrow 21"/>
          <p:cNvSpPr/>
          <p:nvPr/>
        </p:nvSpPr>
        <p:spPr bwMode="auto">
          <a:xfrm>
            <a:off x="4191000" y="1981200"/>
            <a:ext cx="304800" cy="360000"/>
          </a:xfrm>
          <a:prstGeom prst="downArrow">
            <a:avLst/>
          </a:prstGeom>
          <a:noFill/>
          <a:ln w="9525" cap="flat" cmpd="sng" algn="ctr">
            <a:solidFill>
              <a:srgbClr val="92CDD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9063" marR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IN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4191000" y="2667000"/>
            <a:ext cx="304800" cy="360000"/>
          </a:xfrm>
          <a:prstGeom prst="downArrow">
            <a:avLst/>
          </a:prstGeom>
          <a:noFill/>
          <a:ln w="9525" cap="flat" cmpd="sng" algn="ctr">
            <a:solidFill>
              <a:srgbClr val="92CDD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9063" marR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IN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Down Arrow 23"/>
          <p:cNvSpPr/>
          <p:nvPr/>
        </p:nvSpPr>
        <p:spPr bwMode="auto">
          <a:xfrm>
            <a:off x="4191000" y="3373800"/>
            <a:ext cx="304800" cy="360000"/>
          </a:xfrm>
          <a:prstGeom prst="downArrow">
            <a:avLst/>
          </a:prstGeom>
          <a:noFill/>
          <a:ln w="9525" cap="flat" cmpd="sng" algn="ctr">
            <a:solidFill>
              <a:srgbClr val="92CDD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9063" marR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IN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4191000" y="4059600"/>
            <a:ext cx="304800" cy="360000"/>
          </a:xfrm>
          <a:prstGeom prst="downArrow">
            <a:avLst/>
          </a:prstGeom>
          <a:noFill/>
          <a:ln w="9525" cap="flat" cmpd="sng" algn="ctr">
            <a:solidFill>
              <a:srgbClr val="92CDD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9063" marR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IN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4191000" y="4724400"/>
            <a:ext cx="304800" cy="360000"/>
          </a:xfrm>
          <a:prstGeom prst="downArrow">
            <a:avLst/>
          </a:prstGeom>
          <a:noFill/>
          <a:ln w="9525" cap="flat" cmpd="sng" algn="ctr">
            <a:solidFill>
              <a:srgbClr val="92CDD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19063" marR="0" indent="-119063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IN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889000" y="304800"/>
            <a:ext cx="75819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sz="2600" dirty="0">
                <a:solidFill>
                  <a:srgbClr val="000066"/>
                </a:solidFill>
                <a:latin typeface="Calibri" pitchFamily="34" charset="0"/>
              </a:rPr>
              <a:t>Next Steps</a:t>
            </a:r>
          </a:p>
        </p:txBody>
      </p:sp>
      <p:sp>
        <p:nvSpPr>
          <p:cNvPr id="23555" name="Text Box 26"/>
          <p:cNvSpPr txBox="1">
            <a:spLocks noChangeArrowheads="1"/>
          </p:cNvSpPr>
          <p:nvPr/>
        </p:nvSpPr>
        <p:spPr bwMode="auto">
          <a:xfrm>
            <a:off x="762000" y="1171575"/>
            <a:ext cx="4921988" cy="15487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231775" indent="-231775" algn="l"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1800" b="0" i="1" dirty="0">
                <a:solidFill>
                  <a:srgbClr val="000066"/>
                </a:solidFill>
                <a:latin typeface="+mn-lt"/>
              </a:rPr>
              <a:t>Identify immediate pain areas and requirements</a:t>
            </a:r>
          </a:p>
          <a:p>
            <a:pPr marL="231775" indent="-231775" algn="l"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1800" b="0" i="1" dirty="0">
                <a:solidFill>
                  <a:srgbClr val="000066"/>
                </a:solidFill>
                <a:latin typeface="+mn-lt"/>
              </a:rPr>
              <a:t>Prioritize</a:t>
            </a:r>
          </a:p>
          <a:p>
            <a:pPr marL="231775" indent="-231775" algn="l"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1800" b="0" i="1" dirty="0">
                <a:solidFill>
                  <a:srgbClr val="000066"/>
                </a:solidFill>
                <a:latin typeface="+mn-lt"/>
              </a:rPr>
              <a:t>Agree on Engagement/ Execution Model</a:t>
            </a:r>
          </a:p>
          <a:p>
            <a:pPr marL="231775" indent="-231775" algn="l"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1800" b="0" i="1" dirty="0">
                <a:solidFill>
                  <a:srgbClr val="000066"/>
                </a:solidFill>
                <a:latin typeface="+mn-lt"/>
              </a:rPr>
              <a:t>Pilot / Engage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IN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5" name="Picture 4" descr="logo_350X1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1981200"/>
            <a:ext cx="5956807" cy="255291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D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FEAAAA"/>
      </a:accent5>
      <a:accent6>
        <a:srgbClr val="AEAEAE"/>
      </a:accent6>
      <a:hlink>
        <a:srgbClr val="4D4D4D"/>
      </a:hlink>
      <a:folHlink>
        <a:srgbClr val="667263"/>
      </a:folHlink>
    </a:clrScheme>
    <a:fontScheme name="Blank Presentatio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119063" marR="0" indent="-119063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119063" marR="0" indent="-119063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D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EAAAA"/>
        </a:accent5>
        <a:accent6>
          <a:srgbClr val="AEAEAE"/>
        </a:accent6>
        <a:hlink>
          <a:srgbClr val="4D4D4D"/>
        </a:hlink>
        <a:folHlink>
          <a:srgbClr val="6672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3503</TotalTime>
  <Words>527</Words>
  <Application>Microsoft Office PowerPoint</Application>
  <PresentationFormat>On-screen Show (4:3)</PresentationFormat>
  <Paragraphs>96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Times</vt:lpstr>
      <vt:lpstr>Verdana</vt:lpstr>
      <vt:lpstr>Wingdings</vt:lpstr>
      <vt:lpstr>Times New Roman</vt:lpstr>
      <vt:lpstr>Trebuchet MS</vt:lpstr>
      <vt:lpstr>Blank Presentation</vt:lpstr>
      <vt:lpstr>Slide 1</vt:lpstr>
      <vt:lpstr>Introduction to Evoque Technologies</vt:lpstr>
      <vt:lpstr>Evoque Technologies  – Who we are? </vt:lpstr>
      <vt:lpstr>Evoque Technologies – Resources</vt:lpstr>
      <vt:lpstr>Evoque Technologies - Service Offerings</vt:lpstr>
      <vt:lpstr>Evoque - Service Offerings</vt:lpstr>
      <vt:lpstr>Evoque Technologies - Methodologies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Mohit</cp:lastModifiedBy>
  <cp:revision>229</cp:revision>
  <dcterms:modified xsi:type="dcterms:W3CDTF">2012-12-05T08:08:16Z</dcterms:modified>
</cp:coreProperties>
</file>